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493" r:id="rId4"/>
    <p:sldId id="494" r:id="rId5"/>
    <p:sldId id="503" r:id="rId6"/>
    <p:sldId id="504" r:id="rId7"/>
    <p:sldId id="512" r:id="rId8"/>
    <p:sldId id="505" r:id="rId9"/>
    <p:sldId id="506" r:id="rId10"/>
    <p:sldId id="419" r:id="rId11"/>
    <p:sldId id="502" r:id="rId12"/>
    <p:sldId id="513" r:id="rId13"/>
    <p:sldId id="495" r:id="rId14"/>
    <p:sldId id="510" r:id="rId15"/>
    <p:sldId id="507" r:id="rId16"/>
    <p:sldId id="508" r:id="rId17"/>
    <p:sldId id="509" r:id="rId18"/>
    <p:sldId id="477" r:id="rId19"/>
    <p:sldId id="399" r:id="rId20"/>
    <p:sldId id="409" r:id="rId21"/>
    <p:sldId id="481" r:id="rId22"/>
    <p:sldId id="482" r:id="rId23"/>
    <p:sldId id="49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orporate_Full_Stack_Training/blob/master/Day%203/Exercise%204/i18n_hiproperties.txt" TargetMode="Externa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4/i18nproperties.txt" TargetMode="External"/><Relationship Id="rId5" Type="http://schemas.openxmlformats.org/officeDocument/2006/relationships/hyperlink" Target="https://github.com/soyuztechnologies/Corporate_Full_Stack_Training/blob/master/Day%203/Exercise%204/MyXMLcontrollerjs.txt" TargetMode="External"/><Relationship Id="rId4" Type="http://schemas.openxmlformats.org/officeDocument/2006/relationships/hyperlink" Target="https://github.com/soyuztechnologies/Corporate_Full_Stack_Training/blob/master/Day%203/Exercise%204/MyXMLview.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5/lifeSavejs.txt" TargetMode="External"/><Relationship Id="rId5" Type="http://schemas.openxmlformats.org/officeDocument/2006/relationships/hyperlink" Target="https://github.com/soyuztechnologies/Corporate_Full_Stack_Training/blob/master/Day%203/Exercise%205/MyXMLcontrollerjs.txt" TargetMode="External"/><Relationship Id="rId4" Type="http://schemas.openxmlformats.org/officeDocument/2006/relationships/hyperlink" Target="https://github.com/soyuztechnologies/Corporate_Full_Stack_Training/blob/master/Day%203/Exercise%205/MyXMLview.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sapui5.hana.ondemand.com/#/control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hyperlink" Target="https://experience.sap.com/fiori-design-web/floorplan-overview/" TargetMode="External"/><Relationship Id="rId5" Type="http://schemas.openxmlformats.org/officeDocument/2006/relationships/hyperlink" Target="https://experience.sap.com/fiori-design-web/flexible-column-layout/" TargetMode="External"/><Relationship Id="rId4" Type="http://schemas.openxmlformats.org/officeDocument/2006/relationships/hyperlink" Target="https://github.com/soyuztechnologies/Corporate_Full_Stack_Training/blob/master/Day%203/Exercise%206/MyXMLview.t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3/Exercise%202/MyXMLcontrollerjs.txt" TargetMode="External"/><Relationship Id="rId4" Type="http://schemas.openxmlformats.org/officeDocument/2006/relationships/hyperlink" Target="https://github.com/soyuztechnologies/Corporate_Full_Stack_Training/blob/master/Day%203/Exercise%202/MyXMLview.t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3/Exercise%203/MyXMLcontrollerjs.txt" TargetMode="External"/><Relationship Id="rId4" Type="http://schemas.openxmlformats.org/officeDocument/2006/relationships/hyperlink" Target="https://github.com/soyuztechnologies/Corporate_Full_Stack_Training/blob/master/Day%203/Exercise%203/MyXMLview.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292008"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pic>
        <p:nvPicPr>
          <p:cNvPr id="3076" name="Picture 4">
            <a:extLst>
              <a:ext uri="{FF2B5EF4-FFF2-40B4-BE49-F238E27FC236}">
                <a16:creationId xmlns:a16="http://schemas.microsoft.com/office/drawing/2014/main" id="{06AC8497-0FC6-47B3-BFFB-4BE1C5D6A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rking at home preventing from coronavirus Premium Vector">
            <a:extLst>
              <a:ext uri="{FF2B5EF4-FFF2-40B4-BE49-F238E27FC236}">
                <a16:creationId xmlns:a16="http://schemas.microsoft.com/office/drawing/2014/main" id="{62FEE2F8-B7F5-4592-91AF-EB3926D54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995516" cy="3416320"/>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MyXML.view.xml</a:t>
            </a:r>
            <a:endParaRPr lang="en-US" dirty="0"/>
          </a:p>
          <a:p>
            <a:pPr marL="285750" indent="-285750" algn="just">
              <a:buFontTx/>
              <a:buChar char="-"/>
            </a:pPr>
            <a:r>
              <a:rPr lang="en-US" dirty="0">
                <a:hlinkClick r:id="rId5"/>
              </a:rPr>
              <a:t>MyXML.controller.js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Tree>
    <p:extLst>
      <p:ext uri="{BB962C8B-B14F-4D97-AF65-F5344CB8AC3E}">
        <p14:creationId xmlns:p14="http://schemas.microsoft.com/office/powerpoint/2010/main" val="280491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15861"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.js </a:t>
            </a:r>
            <a:r>
              <a:rPr lang="en-US" dirty="0"/>
              <a:t>extension.</a:t>
            </a:r>
          </a:p>
        </p:txBody>
      </p:sp>
      <p:pic>
        <p:nvPicPr>
          <p:cNvPr id="4098" name="Picture 2">
            <a:extLst>
              <a:ext uri="{FF2B5EF4-FFF2-40B4-BE49-F238E27FC236}">
                <a16:creationId xmlns:a16="http://schemas.microsoft.com/office/drawing/2014/main" id="{52EDBF5F-9541-4983-A055-2D6EC2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19A58B1-61CA-4F5B-B24D-D81188D633E2}"/>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18" name="Straight Arrow Connector 17">
            <a:extLst>
              <a:ext uri="{FF2B5EF4-FFF2-40B4-BE49-F238E27FC236}">
                <a16:creationId xmlns:a16="http://schemas.microsoft.com/office/drawing/2014/main" id="{C05ADD28-3B67-4ED6-89A4-35B42970688A}"/>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2EA08A-F8FB-4FF2-838E-0BBE0DC8FC7F}"/>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1646426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oung man using laptop computer at home. work from home concept. smart working online. home office workplace. Premium Vector">
            <a:extLst>
              <a:ext uri="{FF2B5EF4-FFF2-40B4-BE49-F238E27FC236}">
                <a16:creationId xmlns:a16="http://schemas.microsoft.com/office/drawing/2014/main" id="{8E8B8AFB-F526-4A78-99AB-59EA5E4B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lifeSaver.js</a:t>
            </a:r>
            <a:endParaRPr lang="en-US" dirty="0"/>
          </a:p>
        </p:txBody>
      </p:sp>
    </p:spTree>
    <p:extLst>
      <p:ext uri="{BB962C8B-B14F-4D97-AF65-F5344CB8AC3E}">
        <p14:creationId xmlns:p14="http://schemas.microsoft.com/office/powerpoint/2010/main" val="763015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set selection concept illustration Free Vector">
            <a:extLst>
              <a:ext uri="{FF2B5EF4-FFF2-40B4-BE49-F238E27FC236}">
                <a16:creationId xmlns:a16="http://schemas.microsoft.com/office/drawing/2014/main" id="{13E92A28-43C2-4B8E-AA3C-B43AC588D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366" y="377349"/>
            <a:ext cx="2981325" cy="2981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Layouts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r>
              <a:rPr lang="en-US" b="1" dirty="0"/>
              <a:t>Vertical Layout and Horizontal Layout</a:t>
            </a:r>
          </a:p>
          <a:p>
            <a:pPr marL="285750" indent="-285750" algn="just">
              <a:buFont typeface="Arial" panose="020B0604020202020204" pitchFamily="34" charset="0"/>
              <a:buChar char="•"/>
            </a:pPr>
            <a:r>
              <a:rPr lang="en-US" b="0" i="0" dirty="0">
                <a:effectLst/>
              </a:rPr>
              <a:t>Simple way to align multiple controls vertically or horizontally.</a:t>
            </a:r>
          </a:p>
          <a:p>
            <a:pPr marL="285750" indent="-285750" algn="just">
              <a:buFont typeface="Arial" panose="020B0604020202020204" pitchFamily="34" charset="0"/>
              <a:buChar char="•"/>
            </a:pPr>
            <a:r>
              <a:rPr lang="en-US" b="0" i="0" dirty="0">
                <a:effectLst/>
              </a:rPr>
              <a:t>Content controls within the layout.</a:t>
            </a:r>
          </a:p>
          <a:p>
            <a:pPr marL="285750" indent="-285750" algn="just">
              <a:buFont typeface="Arial" panose="020B0604020202020204" pitchFamily="34" charset="0"/>
              <a:buChar char="•"/>
            </a:pPr>
            <a:r>
              <a:rPr lang="en-US" b="0" i="0" dirty="0">
                <a:effectLst/>
              </a:rPr>
              <a:t>All controls inside are not enabled automatically.</a:t>
            </a:r>
          </a:p>
          <a:p>
            <a:pPr marL="285750" indent="-285750" algn="just">
              <a:buFont typeface="Arial" panose="020B0604020202020204" pitchFamily="34" charset="0"/>
              <a:buChar char="•"/>
            </a:pPr>
            <a:r>
              <a:rPr lang="en-US" b="0" i="0" dirty="0">
                <a:effectLst/>
              </a:rPr>
              <a:t>Content width is used as default width.</a:t>
            </a:r>
          </a:p>
          <a:p>
            <a:pPr marL="285750" indent="-285750" algn="just">
              <a:buFont typeface="Arial" panose="020B0604020202020204" pitchFamily="34" charset="0"/>
              <a:buChar char="•"/>
            </a:pPr>
            <a:r>
              <a:rPr lang="en-US" b="0" i="0" dirty="0">
                <a:effectLst/>
              </a:rPr>
              <a:t>There is no default scrolling inside the layouts.</a:t>
            </a:r>
          </a:p>
        </p:txBody>
      </p:sp>
      <p:grpSp>
        <p:nvGrpSpPr>
          <p:cNvPr id="14" name="Group 13">
            <a:extLst>
              <a:ext uri="{FF2B5EF4-FFF2-40B4-BE49-F238E27FC236}">
                <a16:creationId xmlns:a16="http://schemas.microsoft.com/office/drawing/2014/main" id="{A4ACA5FC-A81B-4DED-9082-929FCB13C5BD}"/>
              </a:ext>
            </a:extLst>
          </p:cNvPr>
          <p:cNvGrpSpPr/>
          <p:nvPr/>
        </p:nvGrpSpPr>
        <p:grpSpPr>
          <a:xfrm>
            <a:off x="947736" y="3219818"/>
            <a:ext cx="3883359" cy="2580907"/>
            <a:chOff x="947736" y="3219818"/>
            <a:chExt cx="3883359" cy="2580907"/>
          </a:xfrm>
        </p:grpSpPr>
        <p:sp>
          <p:nvSpPr>
            <p:cNvPr id="5" name="Rectangle 4">
              <a:extLst>
                <a:ext uri="{FF2B5EF4-FFF2-40B4-BE49-F238E27FC236}">
                  <a16:creationId xmlns:a16="http://schemas.microsoft.com/office/drawing/2014/main" id="{0654CE6D-A373-463E-960B-1E225A79082B}"/>
                </a:ext>
              </a:extLst>
            </p:cNvPr>
            <p:cNvSpPr/>
            <p:nvPr/>
          </p:nvSpPr>
          <p:spPr>
            <a:xfrm>
              <a:off x="947736" y="3219818"/>
              <a:ext cx="3883359" cy="25809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586CD58-2D24-4F20-B8AA-0D097DEF5891}"/>
                </a:ext>
              </a:extLst>
            </p:cNvPr>
            <p:cNvSpPr/>
            <p:nvPr/>
          </p:nvSpPr>
          <p:spPr>
            <a:xfrm>
              <a:off x="1133475" y="3429000"/>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8" name="Rectangle 7">
              <a:extLst>
                <a:ext uri="{FF2B5EF4-FFF2-40B4-BE49-F238E27FC236}">
                  <a16:creationId xmlns:a16="http://schemas.microsoft.com/office/drawing/2014/main" id="{7BBB42DA-8513-4285-8CD4-CC49371077D5}"/>
                </a:ext>
              </a:extLst>
            </p:cNvPr>
            <p:cNvSpPr/>
            <p:nvPr/>
          </p:nvSpPr>
          <p:spPr>
            <a:xfrm>
              <a:off x="1147762" y="4013453"/>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2</a:t>
              </a:r>
            </a:p>
          </p:txBody>
        </p:sp>
        <p:sp>
          <p:nvSpPr>
            <p:cNvPr id="9" name="Rectangle 8">
              <a:extLst>
                <a:ext uri="{FF2B5EF4-FFF2-40B4-BE49-F238E27FC236}">
                  <a16:creationId xmlns:a16="http://schemas.microsoft.com/office/drawing/2014/main" id="{557F28DC-AE31-4956-8A7D-7106DD19FACE}"/>
                </a:ext>
              </a:extLst>
            </p:cNvPr>
            <p:cNvSpPr/>
            <p:nvPr/>
          </p:nvSpPr>
          <p:spPr>
            <a:xfrm>
              <a:off x="1147762" y="4602668"/>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3</a:t>
              </a:r>
            </a:p>
          </p:txBody>
        </p:sp>
        <p:sp>
          <p:nvSpPr>
            <p:cNvPr id="10" name="Rectangle 9">
              <a:extLst>
                <a:ext uri="{FF2B5EF4-FFF2-40B4-BE49-F238E27FC236}">
                  <a16:creationId xmlns:a16="http://schemas.microsoft.com/office/drawing/2014/main" id="{2435639C-911F-44E3-8DD3-7CF97D0E637E}"/>
                </a:ext>
              </a:extLst>
            </p:cNvPr>
            <p:cNvSpPr/>
            <p:nvPr/>
          </p:nvSpPr>
          <p:spPr>
            <a:xfrm>
              <a:off x="1147762" y="5191883"/>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4</a:t>
              </a:r>
            </a:p>
          </p:txBody>
        </p:sp>
      </p:grpSp>
      <p:sp>
        <p:nvSpPr>
          <p:cNvPr id="11" name="TextBox 10">
            <a:extLst>
              <a:ext uri="{FF2B5EF4-FFF2-40B4-BE49-F238E27FC236}">
                <a16:creationId xmlns:a16="http://schemas.microsoft.com/office/drawing/2014/main" id="{2974CCD9-0931-45EE-913D-A031038E9397}"/>
              </a:ext>
            </a:extLst>
          </p:cNvPr>
          <p:cNvSpPr txBox="1"/>
          <p:nvPr/>
        </p:nvSpPr>
        <p:spPr>
          <a:xfrm>
            <a:off x="2076448" y="5843979"/>
            <a:ext cx="1695450" cy="369332"/>
          </a:xfrm>
          <a:prstGeom prst="rect">
            <a:avLst/>
          </a:prstGeom>
          <a:noFill/>
        </p:spPr>
        <p:txBody>
          <a:bodyPr wrap="square" rtlCol="0">
            <a:spAutoFit/>
          </a:bodyPr>
          <a:lstStyle/>
          <a:p>
            <a:r>
              <a:rPr lang="en-US" dirty="0"/>
              <a:t>Vertical Layout</a:t>
            </a:r>
          </a:p>
        </p:txBody>
      </p:sp>
      <p:sp>
        <p:nvSpPr>
          <p:cNvPr id="12" name="Rectangle 11">
            <a:extLst>
              <a:ext uri="{FF2B5EF4-FFF2-40B4-BE49-F238E27FC236}">
                <a16:creationId xmlns:a16="http://schemas.microsoft.com/office/drawing/2014/main" id="{F1810FF5-E403-44D8-B670-59BA45C0AF91}"/>
              </a:ext>
            </a:extLst>
          </p:cNvPr>
          <p:cNvSpPr/>
          <p:nvPr/>
        </p:nvSpPr>
        <p:spPr>
          <a:xfrm>
            <a:off x="5534082" y="3219818"/>
            <a:ext cx="5710182" cy="1227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105C6E-539F-4850-A1D0-B3AC284E494C}"/>
              </a:ext>
            </a:extLst>
          </p:cNvPr>
          <p:cNvSpPr/>
          <p:nvPr/>
        </p:nvSpPr>
        <p:spPr>
          <a:xfrm>
            <a:off x="5756421" y="3629077"/>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1</a:t>
            </a:r>
          </a:p>
        </p:txBody>
      </p:sp>
      <p:sp>
        <p:nvSpPr>
          <p:cNvPr id="16" name="Rectangle 15">
            <a:extLst>
              <a:ext uri="{FF2B5EF4-FFF2-40B4-BE49-F238E27FC236}">
                <a16:creationId xmlns:a16="http://schemas.microsoft.com/office/drawing/2014/main" id="{99728204-857A-4ABB-A411-BBD151855A5A}"/>
              </a:ext>
            </a:extLst>
          </p:cNvPr>
          <p:cNvSpPr/>
          <p:nvPr/>
        </p:nvSpPr>
        <p:spPr>
          <a:xfrm>
            <a:off x="7601888" y="3624314"/>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2</a:t>
            </a:r>
          </a:p>
        </p:txBody>
      </p:sp>
      <p:sp>
        <p:nvSpPr>
          <p:cNvPr id="17" name="Rectangle 16">
            <a:extLst>
              <a:ext uri="{FF2B5EF4-FFF2-40B4-BE49-F238E27FC236}">
                <a16:creationId xmlns:a16="http://schemas.microsoft.com/office/drawing/2014/main" id="{E46A5349-9E0C-4B94-A0AA-EF21C4AEFAE3}"/>
              </a:ext>
            </a:extLst>
          </p:cNvPr>
          <p:cNvSpPr/>
          <p:nvPr/>
        </p:nvSpPr>
        <p:spPr>
          <a:xfrm>
            <a:off x="9447355" y="3630948"/>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3</a:t>
            </a:r>
          </a:p>
        </p:txBody>
      </p:sp>
      <p:sp>
        <p:nvSpPr>
          <p:cNvPr id="19" name="TextBox 18">
            <a:extLst>
              <a:ext uri="{FF2B5EF4-FFF2-40B4-BE49-F238E27FC236}">
                <a16:creationId xmlns:a16="http://schemas.microsoft.com/office/drawing/2014/main" id="{982180C5-7D2E-4BCF-BCC1-59C4C3E93422}"/>
              </a:ext>
            </a:extLst>
          </p:cNvPr>
          <p:cNvSpPr txBox="1"/>
          <p:nvPr/>
        </p:nvSpPr>
        <p:spPr>
          <a:xfrm>
            <a:off x="7527336" y="4527030"/>
            <a:ext cx="2252313" cy="371475"/>
          </a:xfrm>
          <a:prstGeom prst="rect">
            <a:avLst/>
          </a:prstGeom>
          <a:noFill/>
        </p:spPr>
        <p:txBody>
          <a:bodyPr wrap="square" rtlCol="0">
            <a:spAutoFit/>
          </a:bodyPr>
          <a:lstStyle/>
          <a:p>
            <a:r>
              <a:rPr lang="en-US" dirty="0"/>
              <a:t>Horizontal Layout</a:t>
            </a:r>
          </a:p>
        </p:txBody>
      </p:sp>
    </p:spTree>
    <p:extLst>
      <p:ext uri="{BB962C8B-B14F-4D97-AF65-F5344CB8AC3E}">
        <p14:creationId xmlns:p14="http://schemas.microsoft.com/office/powerpoint/2010/main" val="402200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set selection concept illustration Free Vector">
            <a:extLst>
              <a:ext uri="{FF2B5EF4-FFF2-40B4-BE49-F238E27FC236}">
                <a16:creationId xmlns:a16="http://schemas.microsoft.com/office/drawing/2014/main" id="{DAFBA8A4-60AC-46B1-AF82-FD72FDC1D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002" y="1015846"/>
            <a:ext cx="2867025" cy="2867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FlexBox Layout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5" y="899721"/>
            <a:ext cx="861023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FlexBox control builds the container for a flexible box layout.</a:t>
            </a:r>
          </a:p>
          <a:p>
            <a:pPr marL="285750" indent="-285750" algn="just">
              <a:buFont typeface="Arial" panose="020B0604020202020204" pitchFamily="34" charset="0"/>
              <a:buChar char="•"/>
            </a:pPr>
            <a:r>
              <a:rPr lang="en-US" b="0" i="0" dirty="0">
                <a:effectLst/>
              </a:rPr>
              <a:t>justify-content, direction can be used to align the content</a:t>
            </a:r>
          </a:p>
          <a:p>
            <a:pPr marL="285750" indent="-285750" algn="just">
              <a:buFont typeface="Arial" panose="020B0604020202020204" pitchFamily="34" charset="0"/>
              <a:buChar char="•"/>
            </a:pPr>
            <a:r>
              <a:rPr lang="en-US" b="0" i="0" dirty="0">
                <a:effectLst/>
              </a:rPr>
              <a:t>Based on the renderType the flexbox is wrapped in a div or li or ul.</a:t>
            </a:r>
          </a:p>
          <a:p>
            <a:pPr marL="285750" indent="-285750" algn="just">
              <a:buFont typeface="Arial" panose="020B0604020202020204" pitchFamily="34" charset="0"/>
              <a:buChar char="•"/>
            </a:pPr>
            <a:r>
              <a:rPr lang="en-US" b="0" i="0" dirty="0">
                <a:effectLst/>
              </a:rPr>
              <a:t>FlexItemData Holds layout data for a FlexBox / HBox / VBox.</a:t>
            </a:r>
          </a:p>
          <a:p>
            <a:pPr marL="285750" indent="-285750" algn="just">
              <a:buFont typeface="Arial" panose="020B0604020202020204" pitchFamily="34" charset="0"/>
              <a:buChar char="•"/>
            </a:pPr>
            <a:r>
              <a:rPr lang="en-US" b="1" i="0" dirty="0">
                <a:effectLst/>
              </a:rPr>
              <a:t>VBox: </a:t>
            </a:r>
            <a:r>
              <a:rPr lang="en-US" b="0" i="0" dirty="0">
                <a:effectLst/>
              </a:rPr>
              <a:t>The VBox control builds the container for a vertical flexible box layout. </a:t>
            </a:r>
          </a:p>
          <a:p>
            <a:pPr marL="285750" indent="-285750" algn="just">
              <a:buFont typeface="Arial" panose="020B0604020202020204" pitchFamily="34" charset="0"/>
              <a:buChar char="•"/>
            </a:pPr>
            <a:r>
              <a:rPr lang="en-US" b="1" i="0" dirty="0">
                <a:effectLst/>
              </a:rPr>
              <a:t>HBox: </a:t>
            </a:r>
            <a:r>
              <a:rPr lang="en-US" b="0" i="0" dirty="0">
                <a:effectLst/>
              </a:rPr>
              <a:t>The HBox control builds the container for a horizontal flexible box layout. </a:t>
            </a:r>
          </a:p>
          <a:p>
            <a:pPr marL="285750" indent="-285750" algn="just">
              <a:buFont typeface="Arial" panose="020B0604020202020204" pitchFamily="34" charset="0"/>
              <a:buChar char="•"/>
            </a:pPr>
            <a:r>
              <a:rPr lang="en-US" b="0" i="0" dirty="0">
                <a:effectLst/>
              </a:rPr>
              <a:t>VBox &amp; HBox are a convenience control, as they are just a specialized FlexBox control.</a:t>
            </a:r>
          </a:p>
          <a:p>
            <a:pPr marL="285750" indent="-285750" algn="just">
              <a:buFont typeface="Arial" panose="020B0604020202020204" pitchFamily="34" charset="0"/>
              <a:buChar char="•"/>
            </a:pPr>
            <a:endParaRPr lang="en-US" dirty="0"/>
          </a:p>
          <a:p>
            <a:pPr algn="just"/>
            <a:r>
              <a:rPr lang="en-US" b="0" i="0" dirty="0">
                <a:effectLst/>
              </a:rPr>
              <a:t>You can learn more about layout on SAP UI5 SDK’s sample page.</a:t>
            </a:r>
          </a:p>
          <a:p>
            <a:pPr algn="just"/>
            <a:r>
              <a:rPr lang="en-US" b="0" i="0" dirty="0">
                <a:effectLst/>
                <a:hlinkClick r:id="rId4"/>
              </a:rPr>
              <a:t>https://sapui5.hana.ondemand.com/#/controls</a:t>
            </a:r>
            <a:endParaRPr lang="en-US" b="0" i="0" dirty="0">
              <a:effectLst/>
            </a:endParaRPr>
          </a:p>
        </p:txBody>
      </p:sp>
      <p:pic>
        <p:nvPicPr>
          <p:cNvPr id="11" name="Picture 10">
            <a:extLst>
              <a:ext uri="{FF2B5EF4-FFF2-40B4-BE49-F238E27FC236}">
                <a16:creationId xmlns:a16="http://schemas.microsoft.com/office/drawing/2014/main" id="{A2FD3C1D-4ED1-46AB-B6EA-B9C485CD8F6A}"/>
              </a:ext>
            </a:extLst>
          </p:cNvPr>
          <p:cNvPicPr>
            <a:picLocks noChangeAspect="1"/>
          </p:cNvPicPr>
          <p:nvPr/>
        </p:nvPicPr>
        <p:blipFill rotWithShape="1">
          <a:blip r:embed="rId5"/>
          <a:srcRect r="24502"/>
          <a:stretch/>
        </p:blipFill>
        <p:spPr>
          <a:xfrm>
            <a:off x="370547" y="3882871"/>
            <a:ext cx="2285251" cy="2075323"/>
          </a:xfrm>
          <a:prstGeom prst="rect">
            <a:avLst/>
          </a:prstGeom>
        </p:spPr>
      </p:pic>
      <p:pic>
        <p:nvPicPr>
          <p:cNvPr id="18" name="Picture 17">
            <a:extLst>
              <a:ext uri="{FF2B5EF4-FFF2-40B4-BE49-F238E27FC236}">
                <a16:creationId xmlns:a16="http://schemas.microsoft.com/office/drawing/2014/main" id="{82131F49-4CC0-480C-B5F8-07ED256660F7}"/>
              </a:ext>
            </a:extLst>
          </p:cNvPr>
          <p:cNvPicPr>
            <a:picLocks noChangeAspect="1"/>
          </p:cNvPicPr>
          <p:nvPr/>
        </p:nvPicPr>
        <p:blipFill rotWithShape="1">
          <a:blip r:embed="rId6"/>
          <a:srcRect l="17144" r="12213"/>
          <a:stretch/>
        </p:blipFill>
        <p:spPr>
          <a:xfrm>
            <a:off x="3239127" y="3882872"/>
            <a:ext cx="2025350" cy="2075322"/>
          </a:xfrm>
          <a:prstGeom prst="rect">
            <a:avLst/>
          </a:prstGeom>
        </p:spPr>
      </p:pic>
      <p:sp>
        <p:nvSpPr>
          <p:cNvPr id="21" name="Arrow: Right 20">
            <a:extLst>
              <a:ext uri="{FF2B5EF4-FFF2-40B4-BE49-F238E27FC236}">
                <a16:creationId xmlns:a16="http://schemas.microsoft.com/office/drawing/2014/main" id="{D470E663-A309-4E18-A0DC-A2D3BAFEBAE2}"/>
              </a:ext>
            </a:extLst>
          </p:cNvPr>
          <p:cNvSpPr/>
          <p:nvPr/>
        </p:nvSpPr>
        <p:spPr>
          <a:xfrm>
            <a:off x="2697490" y="4639898"/>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48DFD4A-EDAA-4F76-BB99-3958DB3BAA7A}"/>
              </a:ext>
            </a:extLst>
          </p:cNvPr>
          <p:cNvCxnSpPr/>
          <p:nvPr/>
        </p:nvCxnSpPr>
        <p:spPr>
          <a:xfrm flipV="1">
            <a:off x="1696720" y="4318000"/>
            <a:ext cx="0" cy="447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3648FC47-90FC-4904-8905-7729C838C42F}"/>
              </a:ext>
            </a:extLst>
          </p:cNvPr>
          <p:cNvCxnSpPr/>
          <p:nvPr/>
        </p:nvCxnSpPr>
        <p:spPr>
          <a:xfrm flipH="1">
            <a:off x="4155440" y="4500880"/>
            <a:ext cx="65024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2D063A76-112C-4488-A5E8-6FB0B0FDA870}"/>
              </a:ext>
            </a:extLst>
          </p:cNvPr>
          <p:cNvPicPr>
            <a:picLocks noChangeAspect="1"/>
          </p:cNvPicPr>
          <p:nvPr/>
        </p:nvPicPr>
        <p:blipFill>
          <a:blip r:embed="rId7"/>
          <a:stretch>
            <a:fillRect/>
          </a:stretch>
        </p:blipFill>
        <p:spPr>
          <a:xfrm>
            <a:off x="5894416" y="3882871"/>
            <a:ext cx="2018510" cy="2075323"/>
          </a:xfrm>
          <a:prstGeom prst="rect">
            <a:avLst/>
          </a:prstGeom>
        </p:spPr>
      </p:pic>
      <p:sp>
        <p:nvSpPr>
          <p:cNvPr id="31" name="Arrow: Right 30">
            <a:extLst>
              <a:ext uri="{FF2B5EF4-FFF2-40B4-BE49-F238E27FC236}">
                <a16:creationId xmlns:a16="http://schemas.microsoft.com/office/drawing/2014/main" id="{AA8CE348-1DF3-4D57-8CE2-E4716585D4E9}"/>
              </a:ext>
            </a:extLst>
          </p:cNvPr>
          <p:cNvSpPr/>
          <p:nvPr/>
        </p:nvSpPr>
        <p:spPr>
          <a:xfrm>
            <a:off x="535592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049ABD2F-5B56-46F9-AA53-B633B0E8F163}"/>
              </a:ext>
            </a:extLst>
          </p:cNvPr>
          <p:cNvPicPr>
            <a:picLocks noChangeAspect="1"/>
          </p:cNvPicPr>
          <p:nvPr/>
        </p:nvPicPr>
        <p:blipFill>
          <a:blip r:embed="rId8"/>
          <a:stretch>
            <a:fillRect/>
          </a:stretch>
        </p:blipFill>
        <p:spPr>
          <a:xfrm>
            <a:off x="8542865" y="3878168"/>
            <a:ext cx="2025350" cy="2202969"/>
          </a:xfrm>
          <a:prstGeom prst="rect">
            <a:avLst/>
          </a:prstGeom>
        </p:spPr>
      </p:pic>
      <p:sp>
        <p:nvSpPr>
          <p:cNvPr id="34" name="Arrow: Right 33">
            <a:extLst>
              <a:ext uri="{FF2B5EF4-FFF2-40B4-BE49-F238E27FC236}">
                <a16:creationId xmlns:a16="http://schemas.microsoft.com/office/drawing/2014/main" id="{1B5BCEF7-EC53-4912-BAD9-EB5474B92F28}"/>
              </a:ext>
            </a:extLst>
          </p:cNvPr>
          <p:cNvSpPr/>
          <p:nvPr/>
        </p:nvSpPr>
        <p:spPr>
          <a:xfrm>
            <a:off x="800437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32F3CDC7-BD13-4A4E-A9E7-8F9AE15FFAE7}"/>
              </a:ext>
            </a:extLst>
          </p:cNvPr>
          <p:cNvSpPr txBox="1"/>
          <p:nvPr/>
        </p:nvSpPr>
        <p:spPr>
          <a:xfrm>
            <a:off x="261764" y="6197262"/>
            <a:ext cx="10802476" cy="369332"/>
          </a:xfrm>
          <a:prstGeom prst="rect">
            <a:avLst/>
          </a:prstGeom>
          <a:noFill/>
        </p:spPr>
        <p:txBody>
          <a:bodyPr wrap="square" rtlCol="0">
            <a:spAutoFit/>
          </a:bodyPr>
          <a:lstStyle/>
          <a:p>
            <a:r>
              <a:rPr lang="en-US" dirty="0"/>
              <a:t>You Need to apply filter on the search field to see all the layout related samples. Check above steps for reference </a:t>
            </a:r>
          </a:p>
        </p:txBody>
      </p:sp>
    </p:spTree>
    <p:extLst>
      <p:ext uri="{BB962C8B-B14F-4D97-AF65-F5344CB8AC3E}">
        <p14:creationId xmlns:p14="http://schemas.microsoft.com/office/powerpoint/2010/main" val="2329968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ocial networking illustration. man  with headphones using laptop Premium Vector">
            <a:extLst>
              <a:ext uri="{FF2B5EF4-FFF2-40B4-BE49-F238E27FC236}">
                <a16:creationId xmlns:a16="http://schemas.microsoft.com/office/drawing/2014/main" id="{3421EF6D-952A-417C-90FF-F65487C3A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buFontTx/>
              <a:buChar char="-"/>
            </a:pPr>
            <a:r>
              <a:rPr lang="en-US" dirty="0"/>
              <a:t>In this Exercise we will see some examples of Vertical and Horizontal layout.</a:t>
            </a:r>
          </a:p>
          <a:p>
            <a:pPr marL="285750" indent="-285750">
              <a:buFontTx/>
              <a:buChar char="-"/>
            </a:pPr>
            <a:r>
              <a:rPr lang="en-US" dirty="0"/>
              <a:t>Along with that we will see different positions if content in a FlexBox.</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p:txBody>
      </p:sp>
      <p:sp>
        <p:nvSpPr>
          <p:cNvPr id="5" name="TextBox 4">
            <a:extLst>
              <a:ext uri="{FF2B5EF4-FFF2-40B4-BE49-F238E27FC236}">
                <a16:creationId xmlns:a16="http://schemas.microsoft.com/office/drawing/2014/main" id="{8BE7E498-5D04-4877-898D-BF7A7BC957AF}"/>
              </a:ext>
            </a:extLst>
          </p:cNvPr>
          <p:cNvSpPr txBox="1"/>
          <p:nvPr/>
        </p:nvSpPr>
        <p:spPr>
          <a:xfrm>
            <a:off x="261764" y="3413760"/>
            <a:ext cx="4998720" cy="1754326"/>
          </a:xfrm>
          <a:prstGeom prst="rect">
            <a:avLst/>
          </a:prstGeom>
          <a:noFill/>
        </p:spPr>
        <p:txBody>
          <a:bodyPr wrap="square" rtlCol="0">
            <a:spAutoFit/>
          </a:bodyPr>
          <a:lstStyle/>
          <a:p>
            <a:r>
              <a:rPr lang="en-US" dirty="0"/>
              <a:t>Here are some more reference links for the layout.</a:t>
            </a:r>
          </a:p>
          <a:p>
            <a:pPr marL="285750" indent="-285750">
              <a:buFontTx/>
              <a:buChar char="-"/>
            </a:pPr>
            <a:r>
              <a:rPr lang="en-US" dirty="0">
                <a:hlinkClick r:id="rId5"/>
              </a:rPr>
              <a:t>https://experience.sap.com/fiori-design-web/flexible-column-layout/</a:t>
            </a:r>
            <a:endParaRPr lang="en-US" dirty="0"/>
          </a:p>
          <a:p>
            <a:pPr marL="285750" indent="-285750">
              <a:buFontTx/>
              <a:buChar char="-"/>
            </a:pPr>
            <a:r>
              <a:rPr lang="en-US" dirty="0">
                <a:hlinkClick r:id="rId6"/>
              </a:rPr>
              <a:t>https://experience.sap.com/fiori-design-web/floorplan-overview/</a:t>
            </a:r>
            <a:endParaRPr lang="en-US" dirty="0"/>
          </a:p>
          <a:p>
            <a:pPr marL="285750" indent="-285750">
              <a:buFontTx/>
              <a:buChar char="-"/>
            </a:pPr>
            <a:endParaRPr lang="en-US" dirty="0"/>
          </a:p>
        </p:txBody>
      </p:sp>
    </p:spTree>
    <p:extLst>
      <p:ext uri="{BB962C8B-B14F-4D97-AF65-F5344CB8AC3E}">
        <p14:creationId xmlns:p14="http://schemas.microsoft.com/office/powerpoint/2010/main" val="427450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191947"/>
            <a:ext cx="3848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Binding in SAP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2961501"/>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Resource Model</a:t>
            </a:r>
          </a:p>
          <a:p>
            <a:pPr marL="285750" indent="-285750">
              <a:buFont typeface="Arial" panose="020B0604020202020204" pitchFamily="34" charset="0"/>
              <a:buChar char="•"/>
            </a:pPr>
            <a:r>
              <a:rPr lang="en-US" dirty="0"/>
              <a:t>Formatter in SAP UI5</a:t>
            </a:r>
          </a:p>
          <a:p>
            <a:pPr marL="285750" indent="-285750">
              <a:buFont typeface="Arial" panose="020B0604020202020204" pitchFamily="34" charset="0"/>
              <a:buChar char="•"/>
            </a:pPr>
            <a:r>
              <a:rPr lang="en-US" dirty="0"/>
              <a:t>Layouts in SAP UI5</a:t>
            </a:r>
          </a:p>
          <a:p>
            <a:pPr marL="285750" indent="-285750">
              <a:buFont typeface="Arial" panose="020B0604020202020204" pitchFamily="34" charset="0"/>
              <a:buChar char="•"/>
            </a:pPr>
            <a:r>
              <a:rPr lang="en-US" dirty="0"/>
              <a:t>FlexBox Layout in UI5</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people connecting plug and socket. man and woman pulling cords with outlet and plug flat illustration Free Vector">
            <a:extLst>
              <a:ext uri="{FF2B5EF4-FFF2-40B4-BE49-F238E27FC236}">
                <a16:creationId xmlns:a16="http://schemas.microsoft.com/office/drawing/2014/main" id="{755E94BA-F6A0-4A5E-AE39-4FAE2CF8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461" y="1322675"/>
            <a:ext cx="4467225" cy="3319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7643986" cy="3970318"/>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p:txBody>
      </p: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587211" cy="3693319"/>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118914" cy="4524315"/>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a:p>
            <a:endParaRPr lang="en-US" dirty="0"/>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5853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p:txBody>
      </p:sp>
      <p:graphicFrame>
        <p:nvGraphicFramePr>
          <p:cNvPr id="5" name="Table 5">
            <a:extLst>
              <a:ext uri="{FF2B5EF4-FFF2-40B4-BE49-F238E27FC236}">
                <a16:creationId xmlns:a16="http://schemas.microsoft.com/office/drawing/2014/main" id="{BEC80C41-22AE-4DBD-91AA-AF0FD1F3A619}"/>
              </a:ext>
            </a:extLst>
          </p:cNvPr>
          <p:cNvGraphicFramePr>
            <a:graphicFrameLocks noGrp="1"/>
          </p:cNvGraphicFramePr>
          <p:nvPr>
            <p:extLst>
              <p:ext uri="{D42A27DB-BD31-4B8C-83A1-F6EECF244321}">
                <p14:modId xmlns:p14="http://schemas.microsoft.com/office/powerpoint/2010/main" val="3896435173"/>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6" name="TextBox 5">
            <a:extLst>
              <a:ext uri="{FF2B5EF4-FFF2-40B4-BE49-F238E27FC236}">
                <a16:creationId xmlns:a16="http://schemas.microsoft.com/office/drawing/2014/main" id="{53613D95-CFEE-4E8D-BD22-159C5AC00FED}"/>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8" name="TextBox 7">
            <a:extLst>
              <a:ext uri="{FF2B5EF4-FFF2-40B4-BE49-F238E27FC236}">
                <a16:creationId xmlns:a16="http://schemas.microsoft.com/office/drawing/2014/main" id="{FBAB1E1F-9F2C-48B5-BC3A-38594E493C96}"/>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1970F34-D142-4DD1-A6D5-CF09C1B15DDE}"/>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C2DDF84E-609C-4B56-B0A9-51E17D0C3564}"/>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29" name="Connector: Elbow 28">
            <a:extLst>
              <a:ext uri="{FF2B5EF4-FFF2-40B4-BE49-F238E27FC236}">
                <a16:creationId xmlns:a16="http://schemas.microsoft.com/office/drawing/2014/main" id="{F640DE33-D4D2-4C63-B484-E8CBDF91F49F}"/>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DF5CAE7B-B30B-43DB-A2B3-FE926E28BBC4}"/>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0B10414E-C414-4A06-A02A-D0167F1FA2DD}"/>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1361682-ABA6-4B4B-899D-DE0D65ECFC5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nector: Elbow 41">
            <a:extLst>
              <a:ext uri="{FF2B5EF4-FFF2-40B4-BE49-F238E27FC236}">
                <a16:creationId xmlns:a16="http://schemas.microsoft.com/office/drawing/2014/main" id="{399FF818-DC81-423C-8C4E-5FA02F46C2D3}"/>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C0734081-8AD9-4EF9-A3C7-BCC471063D6C}"/>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a:extLst>
              <a:ext uri="{FF2B5EF4-FFF2-40B4-BE49-F238E27FC236}">
                <a16:creationId xmlns:a16="http://schemas.microsoft.com/office/drawing/2014/main" id="{FCD424C8-A974-4E37-AAB9-EB7C53D78223}"/>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 and woman sitting with laptop on bean bag chair. concept illustration for working, studying, education, work from home. flat illustration. Premium Vector">
            <a:extLst>
              <a:ext uri="{FF2B5EF4-FFF2-40B4-BE49-F238E27FC236}">
                <a16:creationId xmlns:a16="http://schemas.microsoft.com/office/drawing/2014/main" id="{C2CE6E59-A20C-48F7-B53C-E759CF9C6A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lgn="just">
              <a:buFontTx/>
              <a:buChar char="-"/>
            </a:pPr>
            <a:r>
              <a:rPr lang="en-US" dirty="0"/>
              <a:t>In this exercise we will bind the sample data with a table control.</a:t>
            </a:r>
          </a:p>
          <a:p>
            <a:pPr marL="285750" indent="-285750" algn="just">
              <a:buFontTx/>
              <a:buChar char="-"/>
            </a:pPr>
            <a:r>
              <a:rPr lang="en-US" dirty="0"/>
              <a:t>To bind the table we will use aggregation bind.</a:t>
            </a:r>
          </a:p>
          <a:p>
            <a:pPr marL="285750" indent="-285750" algn="just">
              <a:buFontTx/>
              <a:buChar char="-"/>
            </a:pPr>
            <a:r>
              <a:rPr lang="en-US" dirty="0"/>
              <a:t>Along with that we will see how to change the binding of a control in the controller on a button press event.</a:t>
            </a:r>
          </a:p>
          <a:p>
            <a:endParaRPr lang="en-US" dirty="0"/>
          </a:p>
          <a:p>
            <a:r>
              <a:rPr lang="en-US" dirty="0"/>
              <a:t>Exercise code:- </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p:txBody>
      </p:sp>
    </p:spTree>
    <p:extLst>
      <p:ext uri="{BB962C8B-B14F-4D97-AF65-F5344CB8AC3E}">
        <p14:creationId xmlns:p14="http://schemas.microsoft.com/office/powerpoint/2010/main" val="159069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p:txBody>
      </p:sp>
      <p:graphicFrame>
        <p:nvGraphicFramePr>
          <p:cNvPr id="5" name="Table 5">
            <a:extLst>
              <a:ext uri="{FF2B5EF4-FFF2-40B4-BE49-F238E27FC236}">
                <a16:creationId xmlns:a16="http://schemas.microsoft.com/office/drawing/2014/main" id="{B6048CA2-CD62-4666-B251-D98A5A376D39}"/>
              </a:ext>
            </a:extLst>
          </p:cNvPr>
          <p:cNvGraphicFramePr>
            <a:graphicFrameLocks noGrp="1"/>
          </p:cNvGraphicFramePr>
          <p:nvPr>
            <p:extLst>
              <p:ext uri="{D42A27DB-BD31-4B8C-83A1-F6EECF244321}">
                <p14:modId xmlns:p14="http://schemas.microsoft.com/office/powerpoint/2010/main" val="3791554818"/>
              </p:ext>
            </p:extLst>
          </p:nvPr>
        </p:nvGraphicFramePr>
        <p:xfrm>
          <a:off x="571500" y="233362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6" name="TextBox 5">
            <a:extLst>
              <a:ext uri="{FF2B5EF4-FFF2-40B4-BE49-F238E27FC236}">
                <a16:creationId xmlns:a16="http://schemas.microsoft.com/office/drawing/2014/main" id="{FCC71699-8F77-4BE9-8C79-91A979D8D864}"/>
              </a:ext>
            </a:extLst>
          </p:cNvPr>
          <p:cNvSpPr txBox="1"/>
          <p:nvPr/>
        </p:nvSpPr>
        <p:spPr>
          <a:xfrm>
            <a:off x="571500" y="1915384"/>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D3C5C4DF-D656-4EF1-9DFF-C92B9CEC1886}"/>
              </a:ext>
            </a:extLst>
          </p:cNvPr>
          <p:cNvSpPr/>
          <p:nvPr/>
        </p:nvSpPr>
        <p:spPr>
          <a:xfrm>
            <a:off x="4581525" y="275272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4A0E5CDA-8CDA-4820-A969-6CD48CC0AD0C}"/>
              </a:ext>
            </a:extLst>
          </p:cNvPr>
          <p:cNvSpPr/>
          <p:nvPr/>
        </p:nvSpPr>
        <p:spPr>
          <a:xfrm>
            <a:off x="4581525" y="3150022"/>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F8AB8A0F-6342-456B-85E4-7D5E8B356B6C}"/>
              </a:ext>
            </a:extLst>
          </p:cNvPr>
          <p:cNvSpPr/>
          <p:nvPr/>
        </p:nvSpPr>
        <p:spPr>
          <a:xfrm>
            <a:off x="4581525" y="354605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7" name="Group 16">
            <a:extLst>
              <a:ext uri="{FF2B5EF4-FFF2-40B4-BE49-F238E27FC236}">
                <a16:creationId xmlns:a16="http://schemas.microsoft.com/office/drawing/2014/main" id="{49560F32-826C-496E-89D4-062EDA38326B}"/>
              </a:ext>
            </a:extLst>
          </p:cNvPr>
          <p:cNvGrpSpPr/>
          <p:nvPr/>
        </p:nvGrpSpPr>
        <p:grpSpPr>
          <a:xfrm>
            <a:off x="6020436" y="4060042"/>
            <a:ext cx="2225295" cy="2666212"/>
            <a:chOff x="7915275" y="2581275"/>
            <a:chExt cx="3105150" cy="3043977"/>
          </a:xfrm>
        </p:grpSpPr>
        <p:sp>
          <p:nvSpPr>
            <p:cNvPr id="12" name="Rectangle: Rounded Corners 11">
              <a:extLst>
                <a:ext uri="{FF2B5EF4-FFF2-40B4-BE49-F238E27FC236}">
                  <a16:creationId xmlns:a16="http://schemas.microsoft.com/office/drawing/2014/main" id="{D48161CE-B6C3-44FB-9A18-C889AB4FD697}"/>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63E600D-B339-4709-81F0-BCB129842E96}"/>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4" name="Rectangle 13">
              <a:extLst>
                <a:ext uri="{FF2B5EF4-FFF2-40B4-BE49-F238E27FC236}">
                  <a16:creationId xmlns:a16="http://schemas.microsoft.com/office/drawing/2014/main" id="{81E3CD56-76B6-44AB-BFBA-D75FFDF1396D}"/>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5" name="Rectangle 14">
              <a:extLst>
                <a:ext uri="{FF2B5EF4-FFF2-40B4-BE49-F238E27FC236}">
                  <a16:creationId xmlns:a16="http://schemas.microsoft.com/office/drawing/2014/main" id="{E14EB107-92F6-4E74-AAA7-15CC65C2B76C}"/>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6" name="Rectangle 15">
              <a:extLst>
                <a:ext uri="{FF2B5EF4-FFF2-40B4-BE49-F238E27FC236}">
                  <a16:creationId xmlns:a16="http://schemas.microsoft.com/office/drawing/2014/main" id="{12CBADA3-1C5B-465E-8F93-3F8FFBF4EFCB}"/>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A916311C-6B2E-4B0E-8CB0-36090E215DD5}"/>
              </a:ext>
            </a:extLst>
          </p:cNvPr>
          <p:cNvSpPr txBox="1"/>
          <p:nvPr/>
        </p:nvSpPr>
        <p:spPr>
          <a:xfrm>
            <a:off x="8924925" y="2419350"/>
            <a:ext cx="2455753"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20" name="Straight Arrow Connector 19">
            <a:extLst>
              <a:ext uri="{FF2B5EF4-FFF2-40B4-BE49-F238E27FC236}">
                <a16:creationId xmlns:a16="http://schemas.microsoft.com/office/drawing/2014/main" id="{9A13C699-9C0A-4662-BFE5-2ACA132350D6}"/>
              </a:ext>
            </a:extLst>
          </p:cNvPr>
          <p:cNvCxnSpPr/>
          <p:nvPr/>
        </p:nvCxnSpPr>
        <p:spPr>
          <a:xfrm flipH="1">
            <a:off x="6172200" y="2609850"/>
            <a:ext cx="2752725" cy="2286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D9117904-8E73-45C5-9A9D-AC75A0575CB5}"/>
              </a:ext>
            </a:extLst>
          </p:cNvPr>
          <p:cNvCxnSpPr>
            <a:stCxn id="18" idx="1"/>
          </p:cNvCxnSpPr>
          <p:nvPr/>
        </p:nvCxnSpPr>
        <p:spPr>
          <a:xfrm flipH="1">
            <a:off x="6172200" y="2881015"/>
            <a:ext cx="2752725" cy="3765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3635852D-EEC4-419C-A499-D27E67041ABF}"/>
              </a:ext>
            </a:extLst>
          </p:cNvPr>
          <p:cNvCxnSpPr/>
          <p:nvPr/>
        </p:nvCxnSpPr>
        <p:spPr>
          <a:xfrm flipH="1">
            <a:off x="6238875" y="3257550"/>
            <a:ext cx="2686050" cy="4381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Connector: Elbow 25">
            <a:extLst>
              <a:ext uri="{FF2B5EF4-FFF2-40B4-BE49-F238E27FC236}">
                <a16:creationId xmlns:a16="http://schemas.microsoft.com/office/drawing/2014/main" id="{ADE899F6-0A31-405A-BEEA-31C2D474AC61}"/>
              </a:ext>
            </a:extLst>
          </p:cNvPr>
          <p:cNvCxnSpPr>
            <a:cxnSpLocks/>
          </p:cNvCxnSpPr>
          <p:nvPr/>
        </p:nvCxnSpPr>
        <p:spPr>
          <a:xfrm>
            <a:off x="571500" y="2881015"/>
            <a:ext cx="5448301" cy="2297649"/>
          </a:xfrm>
          <a:prstGeom prst="bentConnector3">
            <a:avLst>
              <a:gd name="adj1" fmla="val -5769"/>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TextBox 27">
            <a:extLst>
              <a:ext uri="{FF2B5EF4-FFF2-40B4-BE49-F238E27FC236}">
                <a16:creationId xmlns:a16="http://schemas.microsoft.com/office/drawing/2014/main" id="{C448A8EE-5FA6-4511-9AD8-87780A87EB1E}"/>
              </a:ext>
            </a:extLst>
          </p:cNvPr>
          <p:cNvSpPr txBox="1"/>
          <p:nvPr/>
        </p:nvSpPr>
        <p:spPr>
          <a:xfrm>
            <a:off x="1571625" y="517866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30" name="Straight Arrow Connector 29">
            <a:extLst>
              <a:ext uri="{FF2B5EF4-FFF2-40B4-BE49-F238E27FC236}">
                <a16:creationId xmlns:a16="http://schemas.microsoft.com/office/drawing/2014/main" id="{E3CA8371-613F-4A70-B66A-32A0A0E26EAA}"/>
              </a:ext>
            </a:extLst>
          </p:cNvPr>
          <p:cNvCxnSpPr>
            <a:stCxn id="14" idx="3"/>
          </p:cNvCxnSpPr>
          <p:nvPr/>
        </p:nvCxnSpPr>
        <p:spPr>
          <a:xfrm flipV="1">
            <a:off x="7924904" y="4897454"/>
            <a:ext cx="1200682" cy="76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29F58BC1-DB88-472D-BF8D-B8344D6B4767}"/>
              </a:ext>
            </a:extLst>
          </p:cNvPr>
          <p:cNvSpPr txBox="1"/>
          <p:nvPr/>
        </p:nvSpPr>
        <p:spPr>
          <a:xfrm>
            <a:off x="9175317" y="4720422"/>
            <a:ext cx="1895475" cy="369332"/>
          </a:xfrm>
          <a:prstGeom prst="rect">
            <a:avLst/>
          </a:prstGeom>
          <a:noFill/>
        </p:spPr>
        <p:txBody>
          <a:bodyPr wrap="square" rtlCol="0">
            <a:spAutoFit/>
          </a:bodyPr>
          <a:lstStyle/>
          <a:p>
            <a:r>
              <a:rPr lang="en-US" dirty="0"/>
              <a:t>/empId</a:t>
            </a:r>
          </a:p>
        </p:txBody>
      </p:sp>
      <p:cxnSp>
        <p:nvCxnSpPr>
          <p:cNvPr id="33" name="Straight Arrow Connector 32">
            <a:extLst>
              <a:ext uri="{FF2B5EF4-FFF2-40B4-BE49-F238E27FC236}">
                <a16:creationId xmlns:a16="http://schemas.microsoft.com/office/drawing/2014/main" id="{A18BFD1F-A482-4BD9-87D7-D14C6F141562}"/>
              </a:ext>
            </a:extLst>
          </p:cNvPr>
          <p:cNvCxnSpPr>
            <a:stCxn id="15" idx="3"/>
          </p:cNvCxnSpPr>
          <p:nvPr/>
        </p:nvCxnSpPr>
        <p:spPr>
          <a:xfrm flipV="1">
            <a:off x="7924904" y="5393148"/>
            <a:ext cx="1200682" cy="15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D892FAFB-BED0-4E02-84C4-4E975352BCD9}"/>
              </a:ext>
            </a:extLst>
          </p:cNvPr>
          <p:cNvSpPr txBox="1"/>
          <p:nvPr/>
        </p:nvSpPr>
        <p:spPr>
          <a:xfrm>
            <a:off x="9163314" y="5208482"/>
            <a:ext cx="1257300" cy="369332"/>
          </a:xfrm>
          <a:prstGeom prst="rect">
            <a:avLst/>
          </a:prstGeom>
          <a:noFill/>
        </p:spPr>
        <p:txBody>
          <a:bodyPr wrap="square" rtlCol="0">
            <a:spAutoFit/>
          </a:bodyPr>
          <a:lstStyle/>
          <a:p>
            <a:r>
              <a:rPr lang="en-US" dirty="0"/>
              <a:t>/empName</a:t>
            </a:r>
          </a:p>
        </p:txBody>
      </p:sp>
      <p:cxnSp>
        <p:nvCxnSpPr>
          <p:cNvPr id="36" name="Straight Arrow Connector 35">
            <a:extLst>
              <a:ext uri="{FF2B5EF4-FFF2-40B4-BE49-F238E27FC236}">
                <a16:creationId xmlns:a16="http://schemas.microsoft.com/office/drawing/2014/main" id="{383C2367-DF5B-452C-A0F7-F7F17F872BDC}"/>
              </a:ext>
            </a:extLst>
          </p:cNvPr>
          <p:cNvCxnSpPr>
            <a:stCxn id="16" idx="3"/>
          </p:cNvCxnSpPr>
          <p:nvPr/>
        </p:nvCxnSpPr>
        <p:spPr>
          <a:xfrm>
            <a:off x="7924904" y="5888801"/>
            <a:ext cx="1200682" cy="87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id="{0EEF81E3-F75B-4D8F-ACFB-E5AF8D139425}"/>
              </a:ext>
            </a:extLst>
          </p:cNvPr>
          <p:cNvSpPr txBox="1"/>
          <p:nvPr/>
        </p:nvSpPr>
        <p:spPr>
          <a:xfrm>
            <a:off x="9163314" y="5704134"/>
            <a:ext cx="1352550" cy="369332"/>
          </a:xfrm>
          <a:prstGeom prst="rect">
            <a:avLst/>
          </a:prstGeom>
          <a:noFill/>
        </p:spPr>
        <p:txBody>
          <a:bodyPr wrap="square" rtlCol="0">
            <a:spAutoFit/>
          </a:bodyPr>
          <a:lstStyle/>
          <a:p>
            <a:r>
              <a:rPr lang="en-US" dirty="0"/>
              <a:t>/salary</a:t>
            </a:r>
          </a:p>
        </p:txBody>
      </p:sp>
    </p:spTree>
    <p:extLst>
      <p:ext uri="{BB962C8B-B14F-4D97-AF65-F5344CB8AC3E}">
        <p14:creationId xmlns:p14="http://schemas.microsoft.com/office/powerpoint/2010/main" val="318045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me office concept, woman working from home lying down on a sofa, student or freelancer Premium Vector">
            <a:extLst>
              <a:ext uri="{FF2B5EF4-FFF2-40B4-BE49-F238E27FC236}">
                <a16:creationId xmlns:a16="http://schemas.microsoft.com/office/drawing/2014/main" id="{611D8440-D635-4109-B4D8-30DD6F657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776884"/>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pPr marL="285750" indent="-285750">
              <a:buFontTx/>
              <a:buChar char="-"/>
            </a:pPr>
            <a:r>
              <a:rPr lang="en-US" dirty="0"/>
              <a:t>In this exercise we will see the example of Element Binding.</a:t>
            </a:r>
          </a:p>
          <a:p>
            <a:pPr marL="285750" indent="-285750">
              <a:buFontTx/>
              <a:buChar char="-"/>
            </a:pPr>
            <a:r>
              <a:rPr lang="en-US" dirty="0"/>
              <a:t>On selection of a row in the table the data in the row should show in the form.</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p:txBody>
      </p:sp>
    </p:spTree>
    <p:extLst>
      <p:ext uri="{BB962C8B-B14F-4D97-AF65-F5344CB8AC3E}">
        <p14:creationId xmlns:p14="http://schemas.microsoft.com/office/powerpoint/2010/main" val="389207879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11174</TotalTime>
  <Words>1714</Words>
  <Application>Microsoft Office PowerPoint</Application>
  <PresentationFormat>Widescreen</PresentationFormat>
  <Paragraphs>223</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nishannainsukha@soyuztechnologies.com</cp:lastModifiedBy>
  <cp:revision>642</cp:revision>
  <dcterms:created xsi:type="dcterms:W3CDTF">2016-07-10T03:33:26Z</dcterms:created>
  <dcterms:modified xsi:type="dcterms:W3CDTF">2021-05-26T10:55:04Z</dcterms:modified>
</cp:coreProperties>
</file>